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84" r:id="rId2"/>
    <p:sldId id="629" r:id="rId3"/>
    <p:sldId id="631" r:id="rId4"/>
    <p:sldId id="633" r:id="rId5"/>
    <p:sldId id="634" r:id="rId6"/>
    <p:sldId id="635" r:id="rId7"/>
    <p:sldId id="637" r:id="rId8"/>
    <p:sldId id="636" r:id="rId9"/>
    <p:sldId id="639" r:id="rId10"/>
    <p:sldId id="638" r:id="rId11"/>
    <p:sldId id="640" r:id="rId12"/>
    <p:sldId id="641" r:id="rId13"/>
    <p:sldId id="642" r:id="rId14"/>
    <p:sldId id="643" r:id="rId15"/>
    <p:sldId id="644" r:id="rId16"/>
    <p:sldId id="645" r:id="rId17"/>
    <p:sldId id="646" r:id="rId18"/>
    <p:sldId id="647" r:id="rId19"/>
    <p:sldId id="648" r:id="rId20"/>
    <p:sldId id="649" r:id="rId21"/>
    <p:sldId id="650" r:id="rId22"/>
    <p:sldId id="653" r:id="rId23"/>
    <p:sldId id="651" r:id="rId24"/>
    <p:sldId id="654" r:id="rId25"/>
    <p:sldId id="65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29"/>
            <p14:sldId id="631"/>
            <p14:sldId id="633"/>
            <p14:sldId id="634"/>
            <p14:sldId id="635"/>
            <p14:sldId id="637"/>
            <p14:sldId id="636"/>
            <p14:sldId id="639"/>
            <p14:sldId id="638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653"/>
            <p14:sldId id="651"/>
            <p14:sldId id="654"/>
            <p14:sldId id="655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40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47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98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5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60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8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70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60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49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55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1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4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32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026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3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9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8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6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84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11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7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1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8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0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3.png"/><Relationship Id="rId18" Type="http://schemas.openxmlformats.org/officeDocument/2006/relationships/image" Target="../media/image29.png"/><Relationship Id="rId3" Type="http://schemas.openxmlformats.org/officeDocument/2006/relationships/image" Target="../media/image1.png"/><Relationship Id="rId21" Type="http://schemas.openxmlformats.org/officeDocument/2006/relationships/image" Target="../media/image3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5" Type="http://schemas.openxmlformats.org/officeDocument/2006/relationships/image" Target="../media/image22.png"/><Relationship Id="rId23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7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Tricky Rainbow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2192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2192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80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72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22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6482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10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>
            <a:cxnSpLocks/>
          </p:cNvCxnSpPr>
          <p:nvPr/>
        </p:nvCxnSpPr>
        <p:spPr>
          <a:xfrm>
            <a:off x="25908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25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>
            <a:cxnSpLocks/>
          </p:cNvCxnSpPr>
          <p:nvPr/>
        </p:nvCxnSpPr>
        <p:spPr>
          <a:xfrm>
            <a:off x="25908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556622" y="4876800"/>
                <a:ext cx="15059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622" y="4876800"/>
                <a:ext cx="15059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6073" t="-122414" r="-1619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497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1272977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1272977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7177" t="-122414" r="-1435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517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120283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1202830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7576" t="-122414" r="-1515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844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16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731713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9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88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9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=82.9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blipFill rotWithShape="0">
                <a:blip r:embed="rId20"/>
                <a:stretch>
                  <a:fillRect l="-4244" t="-122414" r="-2122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07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9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=82.9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blipFill rotWithShape="0">
                <a:blip r:embed="rId20"/>
                <a:stretch>
                  <a:fillRect l="-4244" t="-122414" r="-2122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1800" dirty="0">
                    <a:latin typeface="Bold sand ms"/>
                  </a:rPr>
                  <a:t>Quadratic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charset="0"/>
                              </a:rPr>
                              <m:t>12|</m:t>
                            </m:r>
                          </m:e>
                        </m:acc>
                      </m:sub>
                    </m:sSub>
                  </m:oMath>
                </a14:m>
                <a:endParaRPr lang="en-GB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  <a:blipFill rotWithShape="0">
                <a:blip r:embed="rId21"/>
                <a:stretch>
                  <a:fillRect t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222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9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=82.9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blipFill rotWithShape="0">
                <a:blip r:embed="rId20"/>
                <a:stretch>
                  <a:fillRect l="-4244" t="-122414" r="-2122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1800" dirty="0">
                    <a:latin typeface="Bold sand ms"/>
                  </a:rPr>
                  <a:t>Quadratic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charset="0"/>
                              </a:rPr>
                              <m:t>12|</m:t>
                            </m:r>
                          </m:e>
                        </m:acc>
                      </m:sub>
                    </m:sSub>
                  </m:oMath>
                </a14:m>
                <a:endParaRPr lang="en-GB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  <a:blipFill rotWithShape="0">
                <a:blip r:embed="rId21"/>
                <a:stretch>
                  <a:fillRect t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5911738"/>
                <a:ext cx="22825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=8.61866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11738"/>
                <a:ext cx="2282548" cy="348493"/>
              </a:xfrm>
              <a:prstGeom prst="rect">
                <a:avLst/>
              </a:prstGeom>
              <a:blipFill rotWithShape="0">
                <a:blip r:embed="rId22"/>
                <a:stretch>
                  <a:fillRect l="-1604" r="-53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29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6580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36580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352800"/>
                <a:ext cx="36580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364468"/>
                <a:ext cx="43473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7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8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9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=82.9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893688"/>
                <a:ext cx="2302490" cy="354712"/>
              </a:xfrm>
              <a:prstGeom prst="rect">
                <a:avLst/>
              </a:prstGeom>
              <a:blipFill rotWithShape="0">
                <a:blip r:embed="rId20"/>
                <a:stretch>
                  <a:fillRect l="-4244" t="-122414" r="-2122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1800" dirty="0">
                    <a:latin typeface="Bold sand ms"/>
                  </a:rPr>
                  <a:t>Quadratic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charset="0"/>
                              </a:rPr>
                              <m:t>12|</m:t>
                            </m:r>
                          </m:e>
                        </m:acc>
                      </m:sub>
                    </m:sSub>
                  </m:oMath>
                </a14:m>
                <a:endParaRPr lang="en-GB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18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323426"/>
                <a:ext cx="2209800" cy="458374"/>
              </a:xfrm>
              <a:prstGeom prst="rect">
                <a:avLst/>
              </a:prstGeom>
              <a:blipFill rotWithShape="0">
                <a:blip r:embed="rId21"/>
                <a:stretch>
                  <a:fillRect t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5911738"/>
                <a:ext cx="2282548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=8.61866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11738"/>
                <a:ext cx="2282548" cy="348493"/>
              </a:xfrm>
              <a:prstGeom prst="rect">
                <a:avLst/>
              </a:prstGeom>
              <a:blipFill rotWithShape="0">
                <a:blip r:embed="rId22"/>
                <a:stretch>
                  <a:fillRect l="-1604" r="-53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129423" y="5899907"/>
                <a:ext cx="14000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⇒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=0.055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423" y="5899907"/>
                <a:ext cx="1400063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2609" r="-434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032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995336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3067" r="-429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12|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475" y="5334000"/>
                <a:ext cx="869725" cy="354712"/>
              </a:xfrm>
              <a:prstGeom prst="rect">
                <a:avLst/>
              </a:prstGeom>
              <a:blipFill rotWithShape="0">
                <a:blip r:embed="rId14"/>
                <a:stretch>
                  <a:fillRect l="-11189" t="-122414" r="-2797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01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94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78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852" r="-324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54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852" r="-324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>
            <a:cxnSpLocks/>
          </p:cNvCxnSpPr>
          <p:nvPr/>
        </p:nvCxnSpPr>
        <p:spPr>
          <a:xfrm>
            <a:off x="4191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06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852" r="-324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>
            <a:cxnSpLocks/>
          </p:cNvCxnSpPr>
          <p:nvPr/>
        </p:nvCxnSpPr>
        <p:spPr>
          <a:xfrm>
            <a:off x="4191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39719" y="5181600"/>
                <a:ext cx="941796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19" y="5181600"/>
                <a:ext cx="941796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11039" t="-126316" r="-5195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36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852" r="-324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71800" y="5334000"/>
                <a:ext cx="150554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34000"/>
                <a:ext cx="1505540" cy="354712"/>
              </a:xfrm>
              <a:prstGeom prst="rect">
                <a:avLst/>
              </a:prstGeom>
              <a:blipFill rotWithShape="0">
                <a:blip r:embed="rId16"/>
                <a:stretch>
                  <a:fillRect l="-6504" t="-122414" r="-1626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46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𝐑𝐚𝐢𝐧𝐛𝐨𝐰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immediate with annual payments has a first payment of 1.  Subsequent payments increase by 1 until reaching a payment of 12.  The next payment is also 12, and then payments decrease by 1 until reaching a payment of 1.  Determine an expression for the present value of this annuity. 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411480" y="4419600"/>
            <a:ext cx="850392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376" y="3821668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0574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10000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810000"/>
                <a:ext cx="4940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49404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49404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49404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54" y="3810000"/>
                <a:ext cx="36580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795" y="3810000"/>
                <a:ext cx="365805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2590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35814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1910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48006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5410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1628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7696200" y="42672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38216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66" y="4355068"/>
                <a:ext cx="434734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37454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466" y="4355068"/>
                <a:ext cx="434734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524000" y="42824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524000" y="47244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22" y="5334000"/>
                <a:ext cx="4151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3188" t="-146000" r="-130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52" y="5334000"/>
                <a:ext cx="1319144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852" r="-3241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71800" y="5334000"/>
                <a:ext cx="1505540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solidFill>
                            <a:schemeClr val="accent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12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34000"/>
                <a:ext cx="1505540" cy="354712"/>
              </a:xfrm>
              <a:prstGeom prst="rect">
                <a:avLst/>
              </a:prstGeom>
              <a:blipFill rotWithShape="0">
                <a:blip r:embed="rId16"/>
                <a:stretch>
                  <a:fillRect l="-6504" t="-122414" r="-1626" b="-14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1" smtClean="0">
                        <a:latin typeface="Cambria Math" charset="0"/>
                      </a:rPr>
                      <m:t>=82.9</m:t>
                    </m:r>
                  </m:oMath>
                </a14:m>
                <a:r>
                  <a:rPr lang="en-US" sz="2200" dirty="0">
                    <a:latin typeface="Bold sand ms"/>
                  </a:rPr>
                  <a:t>  Determine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54" y="5297892"/>
                <a:ext cx="3595158" cy="458374"/>
              </a:xfrm>
              <a:prstGeom prst="rect">
                <a:avLst/>
              </a:prstGeom>
              <a:blipFill rotWithShape="0">
                <a:blip r:embed="rId17"/>
                <a:stretch>
                  <a:fillRect t="-9333"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085773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43231</TotalTime>
  <Words>1973</Words>
  <Application>Microsoft Macintosh PowerPoint</Application>
  <PresentationFormat>On-screen Show (4:3)</PresentationFormat>
  <Paragraphs>552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2065</cp:revision>
  <cp:lastPrinted>2020-01-10T19:33:40Z</cp:lastPrinted>
  <dcterms:created xsi:type="dcterms:W3CDTF">2018-09-11T09:20:33Z</dcterms:created>
  <dcterms:modified xsi:type="dcterms:W3CDTF">2020-02-13T21:27:39Z</dcterms:modified>
</cp:coreProperties>
</file>