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84" r:id="rId2"/>
    <p:sldId id="629" r:id="rId3"/>
    <p:sldId id="631" r:id="rId4"/>
    <p:sldId id="633" r:id="rId5"/>
    <p:sldId id="634" r:id="rId6"/>
    <p:sldId id="635" r:id="rId7"/>
    <p:sldId id="637" r:id="rId8"/>
    <p:sldId id="636" r:id="rId9"/>
    <p:sldId id="639" r:id="rId10"/>
    <p:sldId id="638" r:id="rId11"/>
    <p:sldId id="640" r:id="rId12"/>
    <p:sldId id="641" r:id="rId13"/>
    <p:sldId id="642" r:id="rId14"/>
    <p:sldId id="643" r:id="rId15"/>
    <p:sldId id="644" r:id="rId16"/>
    <p:sldId id="645" r:id="rId17"/>
    <p:sldId id="646" r:id="rId18"/>
    <p:sldId id="647" r:id="rId19"/>
    <p:sldId id="648" r:id="rId20"/>
    <p:sldId id="649" r:id="rId21"/>
    <p:sldId id="650" r:id="rId22"/>
    <p:sldId id="653" r:id="rId23"/>
    <p:sldId id="651" r:id="rId24"/>
    <p:sldId id="654" r:id="rId25"/>
    <p:sldId id="65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629"/>
            <p14:sldId id="631"/>
            <p14:sldId id="633"/>
            <p14:sldId id="634"/>
            <p14:sldId id="635"/>
            <p14:sldId id="637"/>
            <p14:sldId id="636"/>
            <p14:sldId id="639"/>
            <p14:sldId id="638"/>
            <p14:sldId id="640"/>
            <p14:sldId id="641"/>
            <p14:sldId id="642"/>
            <p14:sldId id="643"/>
            <p14:sldId id="644"/>
            <p14:sldId id="645"/>
            <p14:sldId id="646"/>
            <p14:sldId id="647"/>
            <p14:sldId id="648"/>
            <p14:sldId id="649"/>
            <p14:sldId id="650"/>
            <p14:sldId id="653"/>
            <p14:sldId id="651"/>
            <p14:sldId id="654"/>
            <p14:sldId id="655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40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056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447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988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6575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60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83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70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4600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049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557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718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141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8326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9026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60349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2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9692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824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64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184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8113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0710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515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48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30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1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18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19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19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14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19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9.png"/><Relationship Id="rId3" Type="http://schemas.openxmlformats.org/officeDocument/2006/relationships/image" Target="../media/image1.png"/><Relationship Id="rId21" Type="http://schemas.openxmlformats.org/officeDocument/2006/relationships/image" Target="../media/image3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14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19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9.png"/><Relationship Id="rId3" Type="http://schemas.openxmlformats.org/officeDocument/2006/relationships/image" Target="../media/image1.png"/><Relationship Id="rId21" Type="http://schemas.openxmlformats.org/officeDocument/2006/relationships/image" Target="../media/image3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14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10" Type="http://schemas.openxmlformats.org/officeDocument/2006/relationships/image" Target="../media/image7.png"/><Relationship Id="rId19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23.png"/><Relationship Id="rId18" Type="http://schemas.openxmlformats.org/officeDocument/2006/relationships/image" Target="../media/image29.png"/><Relationship Id="rId3" Type="http://schemas.openxmlformats.org/officeDocument/2006/relationships/image" Target="../media/image1.png"/><Relationship Id="rId21" Type="http://schemas.openxmlformats.org/officeDocument/2006/relationships/image" Target="../media/image31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17" Type="http://schemas.openxmlformats.org/officeDocument/2006/relationships/image" Target="../media/image25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14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8.png"/><Relationship Id="rId5" Type="http://schemas.openxmlformats.org/officeDocument/2006/relationships/image" Target="../media/image19.png"/><Relationship Id="rId15" Type="http://schemas.openxmlformats.org/officeDocument/2006/relationships/image" Target="../media/image22.png"/><Relationship Id="rId23" Type="http://schemas.openxmlformats.org/officeDocument/2006/relationships/image" Target="../media/image33.png"/><Relationship Id="rId10" Type="http://schemas.openxmlformats.org/officeDocument/2006/relationships/image" Target="../media/image7.png"/><Relationship Id="rId19" Type="http://schemas.openxmlformats.org/officeDocument/2006/relationships/image" Target="../media/image18.pn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24.png"/><Relationship Id="rId22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34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Relationship Id="rId1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Relationship Id="rId1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Relationship Id="rId1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Relationship Id="rId1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1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13.png"/><Relationship Id="rId5" Type="http://schemas.openxmlformats.org/officeDocument/2006/relationships/image" Target="../media/image3.png"/><Relationship Id="rId15" Type="http://schemas.openxmlformats.org/officeDocument/2006/relationships/image" Target="../media/image15.png"/><Relationship Id="rId10" Type="http://schemas.openxmlformats.org/officeDocument/2006/relationships/image" Target="../media/image12.png"/><Relationship Id="rId4" Type="http://schemas.openxmlformats.org/officeDocument/2006/relationships/image" Target="../media/image2.png"/><Relationship Id="rId9" Type="http://schemas.openxmlformats.org/officeDocument/2006/relationships/image" Target="../media/image11.pn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7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Tricky Rainbow Example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2192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2192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0809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8723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12281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64820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106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>
            <a:cxnSpLocks/>
          </p:cNvCxnSpPr>
          <p:nvPr/>
        </p:nvCxnSpPr>
        <p:spPr>
          <a:xfrm>
            <a:off x="25908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425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Connector 46"/>
          <p:cNvCxnSpPr>
            <a:cxnSpLocks/>
          </p:cNvCxnSpPr>
          <p:nvPr/>
        </p:nvCxnSpPr>
        <p:spPr>
          <a:xfrm>
            <a:off x="25908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556622" y="4876800"/>
                <a:ext cx="15059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PV</m:t>
                      </m:r>
                      <m:r>
                        <a:rPr lang="en-US" sz="2000" b="0" i="0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6622" y="4876800"/>
                <a:ext cx="1505925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6073" t="-122414" r="-1619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64970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5475" y="5334000"/>
                <a:ext cx="1272977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1272977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7177" t="-122414" r="-1435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65177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5475" y="5334000"/>
                <a:ext cx="120283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∙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1202830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7576" t="-122414" r="-1515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8844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11189" t="-122414" r="-2797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616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</p:spTree>
    <p:extLst>
      <p:ext uri="{BB962C8B-B14F-4D97-AF65-F5344CB8AC3E}">
        <p14:creationId xmlns:p14="http://schemas.microsoft.com/office/powerpoint/2010/main" val="1731713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11189" t="-122414" r="-2797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ontent Placeholder 2"/>
              <p:cNvSpPr txBox="1">
                <a:spLocks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1" smtClean="0">
                        <a:latin typeface="Cambria Math" charset="0"/>
                      </a:rPr>
                      <m:t>=82.9</m:t>
                    </m:r>
                  </m:oMath>
                </a14:m>
                <a:r>
                  <a:rPr lang="en-US" sz="2200" dirty="0">
                    <a:latin typeface="Bold sand ms"/>
                  </a:rPr>
                  <a:t>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  <a:blipFill rotWithShape="0">
                <a:blip r:embed="rId19"/>
                <a:stretch>
                  <a:fillRect t="-9333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6881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11189" t="-122414" r="-2797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ontent Placeholder 2"/>
              <p:cNvSpPr txBox="1">
                <a:spLocks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1" smtClean="0">
                        <a:latin typeface="Cambria Math" charset="0"/>
                      </a:rPr>
                      <m:t>=82.9</m:t>
                    </m:r>
                  </m:oMath>
                </a14:m>
                <a:r>
                  <a:rPr lang="en-US" sz="2200" dirty="0">
                    <a:latin typeface="Bold sand ms"/>
                  </a:rPr>
                  <a:t>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  <a:blipFill rotWithShape="0">
                <a:blip r:embed="rId19"/>
                <a:stretch>
                  <a:fillRect t="-9333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447800" y="5893688"/>
                <a:ext cx="230249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=82.9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893688"/>
                <a:ext cx="2302490" cy="354712"/>
              </a:xfrm>
              <a:prstGeom prst="rect">
                <a:avLst/>
              </a:prstGeom>
              <a:blipFill rotWithShape="0">
                <a:blip r:embed="rId20"/>
                <a:stretch>
                  <a:fillRect l="-4244" t="-122414" r="-2122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70796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11189" t="-122414" r="-2797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ontent Placeholder 2"/>
              <p:cNvSpPr txBox="1">
                <a:spLocks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1" smtClean="0">
                        <a:latin typeface="Cambria Math" charset="0"/>
                      </a:rPr>
                      <m:t>=82.9</m:t>
                    </m:r>
                  </m:oMath>
                </a14:m>
                <a:r>
                  <a:rPr lang="en-US" sz="2200" dirty="0">
                    <a:latin typeface="Bold sand ms"/>
                  </a:rPr>
                  <a:t>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  <a:blipFill rotWithShape="0">
                <a:blip r:embed="rId19"/>
                <a:stretch>
                  <a:fillRect t="-9333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447800" y="5893688"/>
                <a:ext cx="230249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=82.9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893688"/>
                <a:ext cx="2302490" cy="354712"/>
              </a:xfrm>
              <a:prstGeom prst="rect">
                <a:avLst/>
              </a:prstGeom>
              <a:blipFill rotWithShape="0">
                <a:blip r:embed="rId20"/>
                <a:stretch>
                  <a:fillRect l="-4244" t="-122414" r="-2122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ontent Placeholder 2"/>
              <p:cNvSpPr txBox="1">
                <a:spLocks/>
              </p:cNvSpPr>
              <p:nvPr/>
            </p:nvSpPr>
            <p:spPr>
              <a:xfrm>
                <a:off x="1371600" y="6323426"/>
                <a:ext cx="2209800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1800" dirty="0">
                    <a:latin typeface="Bold sand ms"/>
                  </a:rPr>
                  <a:t>Quadratic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charset="0"/>
                              </a:rPr>
                              <m:t>12|</m:t>
                            </m:r>
                          </m:e>
                        </m:acc>
                      </m:sub>
                    </m:sSub>
                  </m:oMath>
                </a14:m>
                <a:endParaRPr lang="en-GB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5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323426"/>
                <a:ext cx="2209800" cy="458374"/>
              </a:xfrm>
              <a:prstGeom prst="rect">
                <a:avLst/>
              </a:prstGeom>
              <a:blipFill rotWithShape="0">
                <a:blip r:embed="rId21"/>
                <a:stretch>
                  <a:fillRect t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22222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11189" t="-122414" r="-2797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ontent Placeholder 2"/>
              <p:cNvSpPr txBox="1">
                <a:spLocks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1" smtClean="0">
                        <a:latin typeface="Cambria Math" charset="0"/>
                      </a:rPr>
                      <m:t>=82.9</m:t>
                    </m:r>
                  </m:oMath>
                </a14:m>
                <a:r>
                  <a:rPr lang="en-US" sz="2200" dirty="0">
                    <a:latin typeface="Bold sand ms"/>
                  </a:rPr>
                  <a:t>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  <a:blipFill rotWithShape="0">
                <a:blip r:embed="rId19"/>
                <a:stretch>
                  <a:fillRect t="-9333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447800" y="5893688"/>
                <a:ext cx="230249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=82.9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893688"/>
                <a:ext cx="2302490" cy="354712"/>
              </a:xfrm>
              <a:prstGeom prst="rect">
                <a:avLst/>
              </a:prstGeom>
              <a:blipFill rotWithShape="0">
                <a:blip r:embed="rId20"/>
                <a:stretch>
                  <a:fillRect l="-4244" t="-122414" r="-2122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ontent Placeholder 2"/>
              <p:cNvSpPr txBox="1">
                <a:spLocks/>
              </p:cNvSpPr>
              <p:nvPr/>
            </p:nvSpPr>
            <p:spPr>
              <a:xfrm>
                <a:off x="1371600" y="6323426"/>
                <a:ext cx="2209800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1800" dirty="0">
                    <a:latin typeface="Bold sand ms"/>
                  </a:rPr>
                  <a:t>Quadratic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charset="0"/>
                              </a:rPr>
                              <m:t>12|</m:t>
                            </m:r>
                          </m:e>
                        </m:acc>
                      </m:sub>
                    </m:sSub>
                  </m:oMath>
                </a14:m>
                <a:endParaRPr lang="en-GB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5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323426"/>
                <a:ext cx="2209800" cy="458374"/>
              </a:xfrm>
              <a:prstGeom prst="rect">
                <a:avLst/>
              </a:prstGeom>
              <a:blipFill rotWithShape="0">
                <a:blip r:embed="rId21"/>
                <a:stretch>
                  <a:fillRect t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5911738"/>
                <a:ext cx="22825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=8.61866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911738"/>
                <a:ext cx="2282548" cy="348493"/>
              </a:xfrm>
              <a:prstGeom prst="rect">
                <a:avLst/>
              </a:prstGeom>
              <a:blipFill rotWithShape="0">
                <a:blip r:embed="rId22"/>
                <a:stretch>
                  <a:fillRect l="-1604" r="-53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9292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5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10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0" name="Rectangle 39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352800"/>
                <a:ext cx="365805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1" name="Rectangle 40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352800"/>
                <a:ext cx="365806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3" name="Rectangle 4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352800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364468"/>
                <a:ext cx="43473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7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rgbClr val="C00000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blipFill rotWithShape="0">
                <a:blip r:embed="rId18"/>
                <a:stretch>
                  <a:fillRect l="-11189" t="-122414" r="-2797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Content Placeholder 2"/>
              <p:cNvSpPr txBox="1">
                <a:spLocks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1" smtClean="0">
                        <a:latin typeface="Cambria Math" charset="0"/>
                      </a:rPr>
                      <m:t>=82.9</m:t>
                    </m:r>
                  </m:oMath>
                </a14:m>
                <a:r>
                  <a:rPr lang="en-US" sz="2200" dirty="0">
                    <a:latin typeface="Bold sand ms"/>
                  </a:rPr>
                  <a:t>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  <a:blipFill rotWithShape="0">
                <a:blip r:embed="rId19"/>
                <a:stretch>
                  <a:fillRect t="-9333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447800" y="5893688"/>
                <a:ext cx="230249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+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=82.9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5893688"/>
                <a:ext cx="2302490" cy="354712"/>
              </a:xfrm>
              <a:prstGeom prst="rect">
                <a:avLst/>
              </a:prstGeom>
              <a:blipFill rotWithShape="0">
                <a:blip r:embed="rId20"/>
                <a:stretch>
                  <a:fillRect l="-4244" t="-122414" r="-2122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Content Placeholder 2"/>
              <p:cNvSpPr txBox="1">
                <a:spLocks/>
              </p:cNvSpPr>
              <p:nvPr/>
            </p:nvSpPr>
            <p:spPr>
              <a:xfrm>
                <a:off x="1371600" y="6323426"/>
                <a:ext cx="2209800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1800" dirty="0">
                    <a:latin typeface="Bold sand ms"/>
                  </a:rPr>
                  <a:t>Quadratic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charset="0"/>
                          </a:rPr>
                          <m:t>𝑎</m:t>
                        </m:r>
                      </m:e>
                      <m:sub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 charset="0"/>
                              </a:rPr>
                              <m:t>12|</m:t>
                            </m:r>
                          </m:e>
                        </m:acc>
                      </m:sub>
                    </m:sSub>
                  </m:oMath>
                </a14:m>
                <a:endParaRPr lang="en-GB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18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5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6323426"/>
                <a:ext cx="2209800" cy="458374"/>
              </a:xfrm>
              <a:prstGeom prst="rect">
                <a:avLst/>
              </a:prstGeom>
              <a:blipFill rotWithShape="0">
                <a:blip r:embed="rId21"/>
                <a:stretch>
                  <a:fillRect t="-6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810000" y="5911738"/>
                <a:ext cx="2282548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12|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=8.61866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911738"/>
                <a:ext cx="2282548" cy="348493"/>
              </a:xfrm>
              <a:prstGeom prst="rect">
                <a:avLst/>
              </a:prstGeom>
              <a:blipFill rotWithShape="0">
                <a:blip r:embed="rId22"/>
                <a:stretch>
                  <a:fillRect l="-1604" r="-535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129423" y="5899907"/>
                <a:ext cx="140006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=0.055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29423" y="5899907"/>
                <a:ext cx="1400063" cy="307777"/>
              </a:xfrm>
              <a:prstGeom prst="rect">
                <a:avLst/>
              </a:prstGeom>
              <a:blipFill rotWithShape="0">
                <a:blip r:embed="rId23"/>
                <a:stretch>
                  <a:fillRect l="-2609" r="-4348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60327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995336" cy="348493"/>
              </a:xfrm>
              <a:prstGeom prst="rect">
                <a:avLst/>
              </a:prstGeom>
              <a:blipFill rotWithShape="0">
                <a:blip r:embed="rId13"/>
                <a:stretch>
                  <a:fillRect l="-3067" r="-4294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solidFill>
                            <a:schemeClr val="tx1"/>
                          </a:solidFill>
                          <a:latin typeface="Cambria Math" charset="0"/>
                        </a:rPr>
                        <m:t> 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200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charset="0"/>
                                </a:rPr>
                                <m:t>𝑎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solidFill>
                                        <a:schemeClr val="tx1"/>
                                      </a:solidFill>
                                      <a:latin typeface="Cambria Math" charset="0"/>
                                    </a:rPr>
                                    <m:t>12|</m:t>
                                  </m:r>
                                </m:e>
                              </m:acc>
                            </m:sub>
                          </m:s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475" y="5334000"/>
                <a:ext cx="869725" cy="354712"/>
              </a:xfrm>
              <a:prstGeom prst="rect">
                <a:avLst/>
              </a:prstGeom>
              <a:blipFill rotWithShape="0">
                <a:blip r:embed="rId14"/>
                <a:stretch>
                  <a:fillRect l="-11189" t="-122414" r="-2797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8010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1943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780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852" r="-324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5542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852" r="-324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>
            <a:cxnSpLocks/>
          </p:cNvCxnSpPr>
          <p:nvPr/>
        </p:nvCxnSpPr>
        <p:spPr>
          <a:xfrm>
            <a:off x="4191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8067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852" r="-324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>
            <a:cxnSpLocks/>
          </p:cNvCxnSpPr>
          <p:nvPr/>
        </p:nvCxnSpPr>
        <p:spPr>
          <a:xfrm>
            <a:off x="4191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39719" y="5181600"/>
                <a:ext cx="941796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719" y="5181600"/>
                <a:ext cx="941796" cy="348493"/>
              </a:xfrm>
              <a:prstGeom prst="rect">
                <a:avLst/>
              </a:prstGeom>
              <a:blipFill rotWithShape="0">
                <a:blip r:embed="rId16"/>
                <a:stretch>
                  <a:fillRect l="-11039" t="-126316" r="-5195" b="-1473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366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852" r="-324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971800" y="5334000"/>
                <a:ext cx="150554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334000"/>
                <a:ext cx="1505540" cy="354712"/>
              </a:xfrm>
              <a:prstGeom prst="rect">
                <a:avLst/>
              </a:prstGeom>
              <a:blipFill rotWithShape="0">
                <a:blip r:embed="rId16"/>
                <a:stretch>
                  <a:fillRect l="-6504" t="-122414" r="-1626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0467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𝐑𝐚𝐢𝐧𝐛𝐨𝐰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An annuity immediate with annual payments has a first payment of 1.  Subsequent payments increase by 1 until reaching a payment of 12.  The next payment is also 12, and then payments decrease by 1 until reaching a payment of 1.  Determine an expression for the present value of this annuity.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69A79B9-038C-4A97-AA38-183D1B300CEB}"/>
              </a:ext>
            </a:extLst>
          </p:cNvPr>
          <p:cNvCxnSpPr>
            <a:cxnSpLocks/>
          </p:cNvCxnSpPr>
          <p:nvPr/>
        </p:nvCxnSpPr>
        <p:spPr>
          <a:xfrm>
            <a:off x="411480" y="4419600"/>
            <a:ext cx="8503920" cy="0"/>
          </a:xfrm>
          <a:prstGeom prst="line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376" y="3821668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0574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3810000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3810000"/>
                <a:ext cx="49404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gradFill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810000"/>
                <a:ext cx="49404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Rectangle 21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3810000"/>
                <a:ext cx="49404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Rectangle 2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810000"/>
                <a:ext cx="49404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3554" y="3810000"/>
                <a:ext cx="36580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E42652E-BE71-4EF0-9C81-30E23EE897D6}"/>
                  </a:ext>
                </a:extLst>
              </p:cNvPr>
              <p:cNvSpPr/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solidFill>
                <a:schemeClr val="accent1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/>
                          </a:solidFill>
                          <a:latin typeface="Cambria Math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5" name="Rectangle 2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FE42652E-BE71-4EF0-9C81-30E23EE897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2795" y="3810000"/>
                <a:ext cx="365805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2590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35814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1910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48006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5410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1628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7696200" y="426720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38216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866" y="4355068"/>
                <a:ext cx="43473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37454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8466" y="4355068"/>
                <a:ext cx="43473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233FBDB-C744-4C1F-98D4-48CA8C11F560}"/>
              </a:ext>
            </a:extLst>
          </p:cNvPr>
          <p:cNvCxnSpPr>
            <a:cxnSpLocks/>
          </p:cNvCxnSpPr>
          <p:nvPr/>
        </p:nvCxnSpPr>
        <p:spPr>
          <a:xfrm flipV="1">
            <a:off x="1524000" y="4282440"/>
            <a:ext cx="0" cy="3657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cxnSpLocks/>
          </p:cNvCxnSpPr>
          <p:nvPr/>
        </p:nvCxnSpPr>
        <p:spPr>
          <a:xfrm>
            <a:off x="1524000" y="4724400"/>
            <a:ext cx="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PV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7422" y="5334000"/>
                <a:ext cx="415178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23188" t="-146000" r="-1304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0" smtClean="0">
                          <a:latin typeface="Cambria Math" charset="0"/>
                        </a:rPr>
                        <m:t>=</m:t>
                      </m:r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𝐼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rgbClr val="C00000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rgbClr val="C00000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3252" y="5334000"/>
                <a:ext cx="1319144" cy="348493"/>
              </a:xfrm>
              <a:prstGeom prst="rect">
                <a:avLst/>
              </a:prstGeom>
              <a:blipFill rotWithShape="0">
                <a:blip r:embed="rId15"/>
                <a:stretch>
                  <a:fillRect l="-1852" r="-3241" b="-228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2971800" y="5334000"/>
                <a:ext cx="1505540" cy="3547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solidFill>
                            <a:srgbClr val="C00000"/>
                          </a:solidFill>
                          <a:latin typeface="Cambria Math" charset="0"/>
                        </a:rPr>
                        <m:t> </m:t>
                      </m:r>
                      <m:r>
                        <a:rPr lang="en-US" sz="2000" i="1">
                          <a:solidFill>
                            <a:schemeClr val="accent1"/>
                          </a:solidFill>
                          <a:latin typeface="Cambria Math" charset="0"/>
                        </a:rPr>
                        <m:t>(</m:t>
                      </m:r>
                      <m:r>
                        <a:rPr lang="en-US" sz="2000" b="0" i="1" smtClean="0">
                          <a:solidFill>
                            <a:schemeClr val="accent1"/>
                          </a:solidFill>
                          <a:latin typeface="Cambria Math" charset="0"/>
                        </a:rPr>
                        <m:t>𝐷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𝑎</m:t>
                          </m:r>
                          <m:r>
                            <a:rPr lang="en-US" sz="20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  <m:t>)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12</m:t>
                              </m:r>
                              <m:r>
                                <a:rPr lang="en-US" sz="20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  <m:r>
                        <a:rPr lang="en-US" sz="2000" i="1" smtClean="0">
                          <a:solidFill>
                            <a:schemeClr val="accent1"/>
                          </a:solidFill>
                          <a:latin typeface="Cambria Math" charset="0"/>
                          <a:ea typeface="Cambria Math" charset="0"/>
                          <a:cs typeface="Cambria Math" charset="0"/>
                        </a:rPr>
                        <m:t>∙</m:t>
                      </m:r>
                      <m:sSup>
                        <m:sSupPr>
                          <m:ctrlPr>
                            <a:rPr lang="en-US" sz="2000" i="1" smtClean="0">
                              <a:solidFill>
                                <a:schemeClr val="accent1"/>
                              </a:solidFill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𝑣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12</m:t>
                          </m:r>
                        </m:sup>
                      </m:sSup>
                    </m:oMath>
                  </m:oMathPara>
                </a14:m>
                <a:endParaRPr lang="en-US" sz="2000" b="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334000"/>
                <a:ext cx="1505540" cy="354712"/>
              </a:xfrm>
              <a:prstGeom prst="rect">
                <a:avLst/>
              </a:prstGeom>
              <a:blipFill rotWithShape="0">
                <a:blip r:embed="rId16"/>
                <a:stretch>
                  <a:fillRect l="-6504" t="-122414" r="-1626" b="-1448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ontent Placeholder 2"/>
              <p:cNvSpPr txBox="1">
                <a:spLocks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b="0" i="0" smtClean="0">
                        <a:latin typeface="Cambria Math" charset="0"/>
                      </a:rPr>
                      <m:t>PV</m:t>
                    </m:r>
                    <m:r>
                      <a:rPr lang="en-US" sz="2200" b="0" i="1" smtClean="0">
                        <a:latin typeface="Cambria Math" charset="0"/>
                      </a:rPr>
                      <m:t>=82.9</m:t>
                    </m:r>
                  </m:oMath>
                </a14:m>
                <a:r>
                  <a:rPr lang="en-US" sz="2200" dirty="0">
                    <a:latin typeface="Bold sand ms"/>
                  </a:rPr>
                  <a:t>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𝑖</m:t>
                    </m:r>
                  </m:oMath>
                </a14:m>
                <a:r>
                  <a:rPr lang="en-GB" sz="2200" dirty="0">
                    <a:solidFill>
                      <a:schemeClr val="tx1"/>
                    </a:solidFill>
                    <a:latin typeface="Bold sand ms"/>
                  </a:rPr>
                  <a:t>.</a:t>
                </a: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4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8254" y="5297892"/>
                <a:ext cx="3595158" cy="458374"/>
              </a:xfrm>
              <a:prstGeom prst="rect">
                <a:avLst/>
              </a:prstGeom>
              <a:blipFill rotWithShape="0">
                <a:blip r:embed="rId17"/>
                <a:stretch>
                  <a:fillRect t="-9333" b="-2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33085773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43231</TotalTime>
  <Words>1973</Words>
  <Application>Microsoft Macintosh PowerPoint</Application>
  <PresentationFormat>On-screen Show (4:3)</PresentationFormat>
  <Paragraphs>552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Bold sand ms</vt:lpstr>
      <vt:lpstr>Calibri</vt:lpstr>
      <vt:lpstr>Calibri Light</vt:lpstr>
      <vt:lpstr>Cambria Math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2065</cp:revision>
  <cp:lastPrinted>2020-01-10T19:33:40Z</cp:lastPrinted>
  <dcterms:created xsi:type="dcterms:W3CDTF">2018-09-11T09:20:33Z</dcterms:created>
  <dcterms:modified xsi:type="dcterms:W3CDTF">2020-02-13T21:27:39Z</dcterms:modified>
</cp:coreProperties>
</file>